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5" r:id="rId4"/>
    <p:sldId id="276" r:id="rId5"/>
    <p:sldId id="270" r:id="rId6"/>
    <p:sldId id="278" r:id="rId7"/>
    <p:sldId id="272" r:id="rId8"/>
    <p:sldId id="277" r:id="rId9"/>
    <p:sldId id="260" r:id="rId10"/>
    <p:sldId id="258" r:id="rId11"/>
    <p:sldId id="268" r:id="rId12"/>
    <p:sldId id="274" r:id="rId13"/>
    <p:sldId id="275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88214" autoAdjust="0"/>
  </p:normalViewPr>
  <p:slideViewPr>
    <p:cSldViewPr>
      <p:cViewPr varScale="1">
        <p:scale>
          <a:sx n="99" d="100"/>
          <a:sy n="99" d="100"/>
        </p:scale>
        <p:origin x="-13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57166"/>
            <a:ext cx="8391306" cy="2857520"/>
          </a:xfrm>
          <a:scene3d>
            <a:camera prst="isometricLeftDown"/>
            <a:lightRig rig="threePt" dir="t"/>
          </a:scene3d>
        </p:spPr>
        <p:txBody>
          <a:bodyPr>
            <a:noAutofit/>
          </a:bodyPr>
          <a:lstStyle/>
          <a:p>
            <a:pPr algn="ctr"/>
            <a:r>
              <a:rPr lang="ru-RU" sz="7200" dirty="0" err="1" smtClean="0">
                <a:solidFill>
                  <a:srgbClr val="00B050"/>
                </a:solidFill>
              </a:rPr>
              <a:t>Адасабленне</a:t>
            </a:r>
            <a:endParaRPr lang="ru-RU" sz="72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9" y="3500438"/>
            <a:ext cx="5534355" cy="2952898"/>
          </a:xfrm>
        </p:spPr>
        <p:txBody>
          <a:bodyPr>
            <a:normAutofit fontScale="85000" lnSpcReduction="20000"/>
          </a:bodyPr>
          <a:lstStyle/>
          <a:p>
            <a:pPr algn="ctr"/>
            <a:endParaRPr lang="be-BY" b="1" dirty="0" smtClean="0">
              <a:solidFill>
                <a:srgbClr val="FF9900"/>
              </a:solidFill>
            </a:endParaRPr>
          </a:p>
          <a:p>
            <a:pPr algn="ctr"/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ЛЕКЦЫЯ-ПРЭЗЕНТАЦЫЯ </a:t>
            </a:r>
          </a:p>
          <a:p>
            <a:pPr algn="ctr"/>
            <a:r>
              <a:rPr lang="be-BY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па БЕЛАРУСКАЙ МОВЕ</a:t>
            </a:r>
          </a:p>
          <a:p>
            <a:pPr algn="ctr"/>
            <a:endParaRPr lang="be-BY" b="1" dirty="0" smtClean="0">
              <a:solidFill>
                <a:srgbClr val="FFC000"/>
              </a:solidFill>
            </a:endParaRPr>
          </a:p>
          <a:p>
            <a:pPr algn="ctr"/>
            <a:r>
              <a:rPr lang="be-BY" b="1" dirty="0" smtClean="0">
                <a:solidFill>
                  <a:srgbClr val="00B050"/>
                </a:solidFill>
              </a:rPr>
              <a:t>для слухачоў </a:t>
            </a:r>
          </a:p>
          <a:p>
            <a:pPr algn="ctr"/>
            <a:r>
              <a:rPr lang="be-BY" b="1" dirty="0" smtClean="0">
                <a:solidFill>
                  <a:srgbClr val="00B050"/>
                </a:solidFill>
              </a:rPr>
              <a:t>падрыхтоўчага аддзялення </a:t>
            </a:r>
          </a:p>
          <a:p>
            <a:pPr algn="ctr"/>
            <a:r>
              <a:rPr lang="be-BY" b="1" dirty="0" smtClean="0">
                <a:solidFill>
                  <a:srgbClr val="00B050"/>
                </a:solidFill>
              </a:rPr>
              <a:t>і падрыхтоўчых курсаў</a:t>
            </a:r>
            <a:endParaRPr lang="be-BY" altLang="ru-RU" b="1" dirty="0" smtClean="0">
              <a:solidFill>
                <a:srgbClr val="00B050"/>
              </a:solidFill>
            </a:endParaRPr>
          </a:p>
          <a:p>
            <a:pPr algn="l"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CC9900"/>
              </a:solidFill>
            </a:endParaRP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Складальнік  </a:t>
            </a:r>
            <a:r>
              <a:rPr lang="be-BY" alt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дацэнт кафедры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давузаўскай падрыхтоўкі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і прафарыентацыі </a:t>
            </a:r>
          </a:p>
          <a:p>
            <a:pPr algn="l">
              <a:spcBef>
                <a:spcPct val="0"/>
              </a:spcBef>
              <a:buClrTx/>
            </a:pPr>
            <a:r>
              <a:rPr lang="be-BY" altLang="ru-RU" b="1" dirty="0" smtClean="0">
                <a:solidFill>
                  <a:srgbClr val="00B050"/>
                </a:solidFill>
              </a:rPr>
              <a:t>С.В. Чайкова</a:t>
            </a:r>
            <a:endParaRPr lang="ru-RU" altLang="ru-RU" b="1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Users\Светлана\Pictures\x50A_ftye6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214818"/>
            <a:ext cx="2857520" cy="22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29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0042"/>
            <a:ext cx="8280920" cy="1143008"/>
          </a:xfrm>
        </p:spPr>
        <p:txBody>
          <a:bodyPr>
            <a:noAutofit/>
          </a:bodyPr>
          <a:lstStyle/>
          <a:p>
            <a:pPr lvl="0" algn="ctr"/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32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32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800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4800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</a:rPr>
            </a:br>
            <a:endParaRPr lang="ru-RU" sz="4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357167"/>
          <a:ext cx="8358246" cy="6096798"/>
        </p:xfrm>
        <a:graphic>
          <a:graphicData uri="http://schemas.openxmlformats.org/drawingml/2006/table">
            <a:tbl>
              <a:tblPr/>
              <a:tblGrid>
                <a:gridCol w="1650082"/>
                <a:gridCol w="3009248"/>
                <a:gridCol w="3698916"/>
              </a:tblGrid>
              <a:tr h="81659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Адасабленне </a:t>
                      </a:r>
                      <a:r>
                        <a:rPr kumimoji="0" lang="be-BY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акалічнасцей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rgbClr val="FFFF00"/>
                          </a:solidFill>
                        </a:rPr>
                        <a:t>(працяг)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96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.-.-.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/, ==.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…==,/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.-.-.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/, …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==, /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.-.-.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Акалічнасці,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выражаныя дзеепрыслоўем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залежнымі словамі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18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дзеепрыслоўным зваротам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/,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адасабляюцца незалежна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 месца ў сказе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18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Расчасаўшы пышныя кудры/</a:t>
                      </a:r>
                      <a:r>
                        <a:rPr lang="be-BY" sz="18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лес па пояс убраўся ў туман.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(Я.Колас)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Жыву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18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трацячы надзей/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 верыцца ў дабро людзей.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Маўчыць зямля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18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набракшы сокам/</a:t>
                      </a:r>
                      <a:r>
                        <a:rPr lang="be-BY" sz="18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584203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Заўвагі!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indent="-3429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Калі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дзеепрыслоўны зварот з’яўляецца фразеалагізмам (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склаўшы рукі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спусціўшы рукавы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не пакладаючы рук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дрыжыкі прадаўшы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 лес гледзячы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як салому прадаўшы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затаіўшы дыханне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), то ён не адасабляецца: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Стаяў Міхась на вятру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дрыжыкі прадаўшы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Раслі гэтыя дзеці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на лес гледзячы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16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indent="-3429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Калі дзеепрыслоўны зварот з’яўляецца ўстойлівым спалучэннем і цесна звязаны з паясняемым выказнікам, то ён не адасабляецца: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Дакументы прымаюць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пачынаючы з 5 </a:t>
                      </a:r>
                      <a:r>
                        <a:rPr lang="be-BY" sz="1600" b="1" i="1" u="dotDash" dirty="0" smtClean="0">
                          <a:latin typeface="Times New Roman"/>
                          <a:ea typeface="Times New Roman"/>
                          <a:cs typeface="Times New Roman"/>
                        </a:rPr>
                        <a:t>ліпеня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342900" indent="-342900" algn="just">
                        <a:spcAft>
                          <a:spcPts val="0"/>
                        </a:spcAft>
                        <a:buAutoNum type="arabicParenR"/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Дзве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аднародныя аклічнасці, выражаныя адзіночнымі дзеепрыслоўямі, дзеепрыслоўнымі зваротамі ці адзіночным дзеепрыслоўем і дзеепрыслоўным зваротам, звязаныя злучнікам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паміж сабой коскамі не раздзяляюцца: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Спявалі птушачкі на ўсе лады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вітаючы вясну і радуючы ёй шчыра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АЛЕ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Калі паміж імі няма ніякага злучніка, коска ставіцца: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Жартуючы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 смеючыся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прайшла па вуліцы моладзь.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9551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01080" cy="1270494"/>
          </a:xfrm>
        </p:spPr>
        <p:txBody>
          <a:bodyPr>
            <a:normAutofit/>
          </a:bodyPr>
          <a:lstStyle/>
          <a:p>
            <a:pPr algn="ctr"/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357167"/>
          <a:ext cx="8501122" cy="6005513"/>
        </p:xfrm>
        <a:graphic>
          <a:graphicData uri="http://schemas.openxmlformats.org/drawingml/2006/table">
            <a:tbl>
              <a:tblPr/>
              <a:tblGrid>
                <a:gridCol w="1678289"/>
                <a:gridCol w="3060688"/>
                <a:gridCol w="3762145"/>
              </a:tblGrid>
              <a:tr h="94593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Адасабленне </a:t>
                      </a:r>
                      <a:r>
                        <a:rPr kumimoji="0" lang="be-BY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акалічнасцей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rgbClr val="FFFF00"/>
                          </a:solidFill>
                        </a:rPr>
                        <a:t>(працяг)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7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.-.-.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.-.-.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== ...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==,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.-.-.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.-.-.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Акалічнасці, выражаныя прыслоўямі або прыслоўнымі словазлучэннямі, адасабляюцца,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калі інтанацыйна і па сэнсе выдзяляюцца ў сказе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На ўзлессі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па-асенняму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шумяць хвоі.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У небе гудзяць самалёты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натужна і грозна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405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П*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.-.-.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== …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..., п*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.-.-.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== 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Акалічнасці,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якія выражаны назоўнікамі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прыназоўнікамі (П*)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дзякуючы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нягледзячы на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Дзякуючы цёплым сонечным дням</a:t>
                      </a:r>
                      <a:r>
                        <a:rPr lang="be-BY" sz="18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уборка збожжа прайшла паспяхова.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Зімовым вечарам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нягледзячы на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холад</a:t>
                      </a:r>
                      <a:r>
                        <a:rPr lang="be-BY" sz="18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вуліца звінела ад дзіцячых галасоў.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86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...., П*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.-.-.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..., п*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.-.-. -.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...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Акалічнасці, выражаныя назоўнікамі з прыназоўнікамі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паводле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згодна з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у адпаведнасці з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насуперак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з прычыны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па дамоўленасці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u="dotDotDash" dirty="0">
                          <a:latin typeface="Times New Roman"/>
                          <a:ea typeface="Times New Roman"/>
                          <a:cs typeface="Times New Roman"/>
                        </a:rPr>
                        <a:t>Паводле атрыманых звестак</a:t>
                      </a:r>
                      <a:r>
                        <a:rPr lang="be-BY" sz="1800" u="dotDotDash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магнітнае поле Венеры не перавышае адной дзесятай маг-нітнага поля Зямлі. Дзяўчына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насуперак жаданню</a:t>
                      </a:r>
                      <a:r>
                        <a:rPr lang="be-BY" sz="1800" u="dotDash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доўга не магла заснуць.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42851"/>
          <a:ext cx="8643998" cy="6510654"/>
        </p:xfrm>
        <a:graphic>
          <a:graphicData uri="http://schemas.openxmlformats.org/drawingml/2006/table">
            <a:tbl>
              <a:tblPr/>
              <a:tblGrid>
                <a:gridCol w="1706496"/>
                <a:gridCol w="3112128"/>
                <a:gridCol w="3825374"/>
              </a:tblGrid>
              <a:tr h="92869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e-BY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Адасабленне </a:t>
                      </a:r>
                      <a:r>
                        <a:rPr kumimoji="0" lang="be-BY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акалічнасцей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rgbClr val="FFFF00"/>
                          </a:solidFill>
                        </a:rPr>
                        <a:t>(працяг)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8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.-.-. 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.-.-. 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==....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Акалічнасці,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якія выражаны назоўнікамі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іншымі прыназоўнікамі, адасабляюцца толькі тады, калі інтанацыйна і сэнсава выдзяляюцца з мэтай надання большага значэння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Каля хаты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 бярозкай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штось каліне шэпча змрок. На ўзгорку, </a:t>
                      </a:r>
                      <a:r>
                        <a:rPr lang="be-BY" sz="1600" b="1" i="1" u="dotDash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побач з хатай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расце высокі дуб.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Параўнайце: 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Каля хаты пад бярозкай штось каліне шэпча змрок. На ўзгорку побач з хатай расце высокі дуб.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79136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 тых выпадках, калі адасабленне такіх акалічнасцей падкрэслена з асаблівай сілай, ставяцца працяжнікі: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Каля Нёмана ––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на шырокім пóплаве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–– пасвіліся коні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26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===  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––  .-.-.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Акалічнасці, выражаныя інфінітывам (або інфінітыўным словазлучэннем),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адасабляюцца і аддзяляюцца працяжнікам, калі стаяць пасля паясняемага выказніка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Партызаны спыніліся ў лесе ––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адпачыць.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(з якой мэтай спыніліся?)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вышэй уздымаю галаву –– 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вяршыні сосен падзівіцца.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(з якой мэтай уздымаю галаву?)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805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e-BY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Умовы адасаблення аднародных акалічнасцей, (двух дзеепрыслоўяў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ці дзеепрыслоўя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і дзеепрыслоўнага зварота)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тыя ж, што і ў папярэдніх тэзісах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Звінеў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 апускаючыся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 зноў падымаючыся ўгору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жаўрук.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428604"/>
            <a:ext cx="828680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778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Адасабленне ўдакладняльных членаў сказа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6778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 а к л а д н я л ь н ы я члены сказа –– гэта акалічнасці месца, часу, меры і ступені, спосабу дзеяння, якія выражаны назоўнікамі або прыслоўямі і размешчаны пасля другіх акалічнасцей у сказе.</a:t>
            </a:r>
            <a:r>
              <a:rPr kumimoji="0" lang="be-BY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be-BY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824292"/>
          <a:ext cx="8286808" cy="4145280"/>
        </p:xfrm>
        <a:graphic>
          <a:graphicData uri="http://schemas.openxmlformats.org/drawingml/2006/table">
            <a:tbl>
              <a:tblPr/>
              <a:tblGrid>
                <a:gridCol w="1571636"/>
                <a:gridCol w="2857520"/>
                <a:gridCol w="3857652"/>
              </a:tblGrid>
              <a:tr h="162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Графічныя</a:t>
                      </a:r>
                      <a:r>
                        <a:rPr lang="ru-RU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схемы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Умовы адасаблення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7604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Там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.-.-.  .-.-.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…..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Акалічнасць, якая стаяць пасля іншай акалічнасці, выражанай прыслоўем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там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тут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туды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усюды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і г.д.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Там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на ўсходзе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пачало ўжо чырванець неба.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307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 .-.-. 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.-.-.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Удакладняльныя члены сказа пры інтанацыйным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сэнсавым выдзяленні аддзяляюцца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 выдзяляюцца коскамі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Яны спалі мала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усяго дзве гадзіны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(колькі?)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5720"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Адтуль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недзе з-за ўзгорка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даносіліся невыразныя гукі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(адкуль?)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5720"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Дарога пайшла з узгорка ўніз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бліжэй </a:t>
                      </a:r>
                      <a:r>
                        <a:rPr lang="be-BY" sz="1600" b="1" i="1" u="dotDash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Дняпра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9505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...-.-.-.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-.-.-.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...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...-.-.-.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-.-.-.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 тых выпадках,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калі ўдакладненне падкрэслена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 асаблівай сілай, адасобленыя члены звычайна выдзяляюцца працяжнікамі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Унізе ––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у кустах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–– пра нешта журчаць пералівы ракі.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Толя ўбачыў салдат зусім блізка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––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метраў за трыста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СВЕТЛАНА-ВСЕ ПЕЧАТНОЕ\ПРЕЗЕНТАЦИИ\Презентации МОИ 2016-2017\Фото Лилии\Liliya--cvetok-nevesty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643182"/>
            <a:ext cx="3970524" cy="3214710"/>
          </a:xfrm>
          <a:prstGeom prst="rect">
            <a:avLst/>
          </a:prstGeom>
          <a:noFill/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500034" y="571481"/>
            <a:ext cx="8143932" cy="1928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72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Дзякуй</a:t>
            </a:r>
            <a:r>
              <a:rPr lang="ru-RU" sz="72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за </a:t>
            </a:r>
            <a:r>
              <a:rPr lang="ru-RU" sz="72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ўвагу</a:t>
            </a:r>
            <a:endParaRPr lang="ru-RU" sz="72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71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428604"/>
            <a:ext cx="8215370" cy="600079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ПЛАН</a:t>
            </a:r>
          </a:p>
          <a:p>
            <a:pPr marL="514350" indent="-514350">
              <a:buNone/>
            </a:pPr>
            <a:endParaRPr lang="ru-RU" sz="2400" dirty="0" smtClean="0">
              <a:latin typeface="+mj-lt"/>
            </a:endParaRPr>
          </a:p>
          <a:p>
            <a:pPr marL="514350" indent="-514350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1. </a:t>
            </a:r>
            <a:r>
              <a:rPr lang="ru-RU" sz="2400" b="1" dirty="0" err="1" smtClean="0">
                <a:solidFill>
                  <a:srgbClr val="00B050"/>
                </a:solidFill>
                <a:latin typeface="+mj-lt"/>
              </a:rPr>
              <a:t>Адасабленне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  <a:latin typeface="+mj-lt"/>
              </a:rPr>
              <a:t>дапаўненняў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  <a:latin typeface="+mj-lt"/>
              </a:rPr>
              <a:t>і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  <a:latin typeface="+mj-lt"/>
              </a:rPr>
              <a:t>далучальных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  <a:latin typeface="+mj-lt"/>
              </a:rPr>
              <a:t>членаў</a:t>
            </a:r>
            <a:r>
              <a:rPr lang="ru-RU" sz="2400" b="1" dirty="0" smtClean="0">
                <a:solidFill>
                  <a:srgbClr val="00B050"/>
                </a:solidFill>
                <a:latin typeface="+mj-lt"/>
              </a:rPr>
              <a:t> сказа.</a:t>
            </a:r>
          </a:p>
          <a:p>
            <a:pPr marL="514350" indent="-51435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2. </a:t>
            </a:r>
            <a:r>
              <a:rPr lang="ru-RU" sz="2400" b="1" dirty="0" err="1" smtClean="0">
                <a:solidFill>
                  <a:srgbClr val="00B050"/>
                </a:solidFill>
              </a:rPr>
              <a:t>Адасабленне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азначэнняў</a:t>
            </a:r>
            <a:r>
              <a:rPr lang="be-BY" sz="2400" b="1" dirty="0" smtClean="0">
                <a:solidFill>
                  <a:srgbClr val="00B050"/>
                </a:solidFill>
                <a:latin typeface="+mj-lt"/>
                <a:ea typeface="Times New Roman"/>
                <a:cs typeface="Times New Roman"/>
              </a:rPr>
              <a:t>.</a:t>
            </a:r>
          </a:p>
          <a:p>
            <a:pPr marL="514350" indent="-51435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3. </a:t>
            </a:r>
            <a:r>
              <a:rPr lang="ru-RU" sz="2400" b="1" dirty="0" err="1" smtClean="0">
                <a:solidFill>
                  <a:srgbClr val="00B050"/>
                </a:solidFill>
              </a:rPr>
              <a:t>Адасабленне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прыдаткаў</a:t>
            </a:r>
            <a:r>
              <a:rPr lang="be-BY" sz="2400" b="1" dirty="0" smtClean="0">
                <a:solidFill>
                  <a:srgbClr val="00B050"/>
                </a:solidFill>
                <a:latin typeface="+mj-lt"/>
                <a:ea typeface="Times New Roman"/>
                <a:cs typeface="Times New Roman"/>
              </a:rPr>
              <a:t>.</a:t>
            </a:r>
          </a:p>
          <a:p>
            <a:pPr marL="514350" indent="-514350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4. </a:t>
            </a:r>
            <a:r>
              <a:rPr lang="ru-RU" sz="2400" b="1" dirty="0" err="1" smtClean="0">
                <a:solidFill>
                  <a:srgbClr val="00B050"/>
                </a:solidFill>
              </a:rPr>
              <a:t>Адасабленне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акалічнасцей</a:t>
            </a:r>
            <a:r>
              <a:rPr lang="ru-RU" sz="2400" b="1" dirty="0" smtClean="0">
                <a:solidFill>
                  <a:srgbClr val="00B050"/>
                </a:solidFill>
              </a:rPr>
              <a:t>.</a:t>
            </a:r>
          </a:p>
          <a:p>
            <a:pPr marL="514350" indent="-514350"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+mj-lt"/>
                <a:ea typeface="Times New Roman"/>
                <a:cs typeface="Times New Roman"/>
              </a:rPr>
              <a:t>5. </a:t>
            </a:r>
            <a:r>
              <a:rPr lang="ru-RU" sz="2400" b="1" dirty="0" err="1" smtClean="0">
                <a:solidFill>
                  <a:srgbClr val="00B050"/>
                </a:solidFill>
              </a:rPr>
              <a:t>Адасабленне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ўдакладняльных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err="1" smtClean="0">
                <a:solidFill>
                  <a:srgbClr val="00B050"/>
                </a:solidFill>
              </a:rPr>
              <a:t>членаў</a:t>
            </a:r>
            <a:r>
              <a:rPr lang="ru-RU" sz="2400" b="1" dirty="0" smtClean="0">
                <a:solidFill>
                  <a:srgbClr val="00B050"/>
                </a:solidFill>
              </a:rPr>
              <a:t> сказа.</a:t>
            </a:r>
            <a:endParaRPr lang="be-BY" sz="2400" b="1" dirty="0" smtClean="0">
              <a:solidFill>
                <a:srgbClr val="00B050"/>
              </a:solidFill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Font typeface="Wingdings 2"/>
              <a:buAutoNum type="arabicPeriod"/>
            </a:pPr>
            <a:endParaRPr lang="be-BY" b="1" dirty="0" smtClean="0"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Font typeface="Wingdings 2"/>
              <a:buAutoNum type="arabicPeriod"/>
            </a:pPr>
            <a:endParaRPr lang="be-BY" b="1" dirty="0" smtClean="0"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Font typeface="Wingdings 2"/>
              <a:buAutoNum type="arabicPeriod"/>
            </a:pPr>
            <a:endParaRPr lang="ru-RU" b="1" dirty="0" smtClean="0">
              <a:latin typeface="+mj-lt"/>
              <a:ea typeface="Times New Roman"/>
              <a:cs typeface="Times New Roman"/>
            </a:endParaRPr>
          </a:p>
          <a:p>
            <a:pPr marL="514350" indent="-514350" algn="ctr">
              <a:buAutoNum type="arabicPeriod"/>
            </a:pP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61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28596" y="142852"/>
            <a:ext cx="8358246" cy="600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338" algn="l"/>
              </a:tabLst>
            </a:pPr>
            <a:r>
              <a:rPr kumimoji="0" lang="be-BY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1. Адасабленне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ДАПА</a:t>
            </a:r>
            <a:r>
              <a:rPr kumimoji="0" lang="be-BY" b="1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Ў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НЕННЯЎ </a:t>
            </a:r>
            <a:r>
              <a:rPr kumimoji="0" lang="be-BY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і далучальных членаў сказа</a:t>
            </a:r>
            <a:endParaRPr kumimoji="0" lang="be-BY" b="0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0338" algn="l"/>
              </a:tabLst>
            </a:pPr>
            <a:endParaRPr kumimoji="0" lang="be-BY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1214422"/>
          <a:ext cx="8358246" cy="357190"/>
        </p:xfrm>
        <a:graphic>
          <a:graphicData uri="http://schemas.openxmlformats.org/drawingml/2006/table">
            <a:tbl>
              <a:tblPr/>
              <a:tblGrid>
                <a:gridCol w="8358246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Адасабленне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–– 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адзін са спосабаў сэнсавага выдзялення ці ўдакладнення часткі выказвання.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714356"/>
          <a:ext cx="8358246" cy="520068"/>
        </p:xfrm>
        <a:graphic>
          <a:graphicData uri="http://schemas.openxmlformats.org/drawingml/2006/table">
            <a:tbl>
              <a:tblPr/>
              <a:tblGrid>
                <a:gridCol w="8358246"/>
              </a:tblGrid>
              <a:tr h="5200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вусным маўленні адасобленыя члены вымаўляюцца з асобай інтанацыяй,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пісьме аддзяляюцца або выдзяляюцца знакамі прыпынку </a:t>
                      </a: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(звычайна коскамі).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062" marR="630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1643049"/>
          <a:ext cx="8358245" cy="4237155"/>
        </p:xfrm>
        <a:graphic>
          <a:graphicData uri="http://schemas.openxmlformats.org/drawingml/2006/table">
            <a:tbl>
              <a:tblPr/>
              <a:tblGrid>
                <a:gridCol w="2000264"/>
                <a:gridCol w="2857520"/>
                <a:gridCol w="3500461"/>
              </a:tblGrid>
              <a:tr h="214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Графічныя схемы</a:t>
                      </a:r>
                      <a:endParaRPr lang="ru-RU" sz="1600" b="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Умовы адасаблення</a:t>
                      </a:r>
                      <a:endParaRPr lang="ru-RU" sz="1600" b="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Прыклады</a:t>
                      </a:r>
                      <a:endParaRPr lang="ru-RU" sz="1600" b="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0523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Коска</a:t>
                      </a:r>
                      <a:endParaRPr lang="ru-RU" sz="18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57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П* </a:t>
                      </a:r>
                      <a:r>
                        <a:rPr lang="ru-RU" sz="1600" b="1" i="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be-BY" sz="1600" b="0" i="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</a:t>
                      </a:r>
                      <a:r>
                        <a:rPr lang="be-BY" sz="16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…</a:t>
                      </a:r>
                      <a:endParaRPr lang="ru-RU" sz="1600" b="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e-BY" sz="1600" b="1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…, </a:t>
                      </a:r>
                      <a:r>
                        <a:rPr lang="be-BY" sz="1600" b="1" i="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п* + </a:t>
                      </a:r>
                      <a:r>
                        <a:rPr lang="be-BY" sz="1600" b="0" i="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</a:t>
                      </a:r>
                      <a:r>
                        <a:rPr lang="be-BY" sz="1600" b="0" i="0" u="dash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b="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</a:t>
                      </a:r>
                      <a:endParaRPr lang="ru-RU" sz="16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…, </a:t>
                      </a:r>
                      <a:r>
                        <a:rPr lang="ru-RU" sz="1600" u="dash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60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 </a:t>
                      </a:r>
                      <a:r>
                        <a:rPr lang="be-BY" sz="160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be-BY" sz="1600" u="dash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П* 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–– 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прыназоўнікі: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акрамя, апрача 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апроч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),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звыш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замест 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заместа</a:t>
                      </a:r>
                      <a:r>
                        <a:rPr lang="be-BY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), </a:t>
                      </a:r>
                      <a:endParaRPr lang="be-BY" sz="18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 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выключэннем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8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уключаючы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Акрамя рыбы</a:t>
                      </a:r>
                      <a:r>
                        <a:rPr lang="be-BY" sz="16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рэчцы было багата ракаў</a:t>
                      </a:r>
                      <a:r>
                        <a:rPr lang="ru-RU" sz="16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be-BY" sz="16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Дзед сядае на калоду і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заместа барышу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дае сальца малышу.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свеце ўсё знойдзеш</a:t>
                      </a:r>
                      <a:r>
                        <a:rPr lang="be-BY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апрача</a:t>
                      </a:r>
                      <a:r>
                        <a:rPr lang="be-BY" sz="1600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бацькі і маці</a:t>
                      </a:r>
                      <a:r>
                        <a:rPr lang="be-BY" sz="1600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831411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Заўвагі!</a:t>
                      </a:r>
                      <a:r>
                        <a:rPr lang="be-BY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*Калі такія дапаўненні цесна звязаны з паясняльным словам, то яны не адасабляюцца (коскай не аддзяляюцца/выдзяляюцца):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Расцвітуць 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заместа пушчы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зялёнакосыя сады. </a:t>
                      </a:r>
                      <a:endParaRPr lang="be-BY" sz="1600" i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*Не адасабляюцца спалучэнні назоўніка з прыназоўнікам 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калі ён мае тое ж самае значэнне, што і прыназоўнік 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ці слова ‘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ўзамен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’: Параўнайце: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Антон быў у яго </a:t>
                      </a:r>
                      <a:r>
                        <a:rPr lang="be-BY" sz="16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 парабка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––</a:t>
                      </a:r>
                      <a:r>
                        <a:rPr lang="be-BY" sz="16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Антон быў у яго 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 парабка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*Калі перад дапаўненнем знаходзіцца ўзмацняльная часціца 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то гэта дапаўненне не адасабляецца: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Хтосьці пабываў каля рэчкі 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апрача нас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Нешта было ў вачах 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</a:t>
                      </a:r>
                      <a:r>
                        <a:rPr lang="be-BY" sz="16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акрамя прыгажосці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115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01080" cy="1714512"/>
          </a:xfrm>
        </p:spPr>
        <p:txBody>
          <a:bodyPr>
            <a:normAutofit fontScale="90000"/>
          </a:bodyPr>
          <a:lstStyle/>
          <a:p>
            <a:pPr lvl="0" algn="ctr"/>
            <a:r>
              <a:rPr lang="be-BY" sz="27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1. Адасабленне </a:t>
            </a:r>
            <a:r>
              <a:rPr lang="ru-RU" sz="2700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ДАПА</a:t>
            </a:r>
            <a:r>
              <a:rPr lang="be-BY" sz="2700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ru-RU" sz="2700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НЕННЯЎ </a:t>
            </a:r>
            <a:r>
              <a:rPr lang="ru-RU" sz="2700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be-BY" sz="27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be-BY" sz="27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далучальных членаў </a:t>
            </a:r>
            <a:r>
              <a:rPr lang="be-BY" sz="27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сказа</a:t>
            </a:r>
            <a:r>
              <a:rPr lang="be-BY" sz="2700" dirty="0" smtClean="0">
                <a:solidFill>
                  <a:srgbClr val="FFFF00"/>
                </a:solidFill>
              </a:rPr>
              <a:t> </a:t>
            </a:r>
            <a:r>
              <a:rPr lang="be-BY" dirty="0" smtClean="0">
                <a:solidFill>
                  <a:srgbClr val="FFFF00"/>
                </a:solidFill>
              </a:rPr>
              <a:t/>
            </a:r>
            <a:br>
              <a:rPr lang="be-BY" dirty="0" smtClean="0">
                <a:solidFill>
                  <a:srgbClr val="FFFF00"/>
                </a:solidFill>
              </a:rPr>
            </a:br>
            <a:r>
              <a:rPr lang="be-BY" sz="2200" dirty="0" smtClean="0">
                <a:solidFill>
                  <a:srgbClr val="00B050"/>
                </a:solidFill>
              </a:rPr>
              <a:t>(</a:t>
            </a:r>
            <a:r>
              <a:rPr lang="be-BY" sz="2200" dirty="0" smtClean="0">
                <a:solidFill>
                  <a:srgbClr val="00B050"/>
                </a:solidFill>
              </a:rPr>
              <a:t>працяг) </a:t>
            </a:r>
            <a:r>
              <a:rPr lang="be-BY" b="0" i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b="0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397000"/>
          <a:ext cx="8429683" cy="4693920"/>
        </p:xfrm>
        <a:graphic>
          <a:graphicData uri="http://schemas.openxmlformats.org/drawingml/2006/table">
            <a:tbl>
              <a:tblPr/>
              <a:tblGrid>
                <a:gridCol w="1888927"/>
                <a:gridCol w="2668771"/>
                <a:gridCol w="1473708"/>
                <a:gridCol w="2398277"/>
              </a:tblGrid>
              <a:tr h="6605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e-BY" sz="1400" b="1" i="0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С* </a:t>
                      </a:r>
                      <a:r>
                        <a:rPr lang="ru-RU" sz="1400" b="1" i="0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</a:t>
                      </a:r>
                      <a:r>
                        <a:rPr lang="be-BY" sz="1400" b="1" i="0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</a:t>
                      </a:r>
                      <a:r>
                        <a:rPr lang="be-BY" sz="1400" b="1" i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…</a:t>
                      </a:r>
                      <a:endParaRPr lang="ru-RU" sz="1400" b="1" i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…, с</a:t>
                      </a:r>
                      <a:r>
                        <a:rPr lang="be-BY" sz="1400" b="1" i="0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 + назоўнік,</a:t>
                      </a:r>
                      <a:r>
                        <a:rPr lang="be-BY" sz="1400" b="1" i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…</a:t>
                      </a:r>
                      <a:endParaRPr lang="ru-RU" sz="1400" b="1" i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…,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</a:t>
                      </a:r>
                      <a:r>
                        <a:rPr lang="ru-RU" sz="1400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 </a:t>
                      </a:r>
                      <a:r>
                        <a:rPr lang="be-BY" sz="1400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назоўнік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Словы*: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асабліва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нават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пераважна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напрыклад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прыватнасці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галоўным чынам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 тым ліку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Думка ўсім спадабалася</a:t>
                      </a:r>
                      <a:r>
                        <a:rPr lang="be-BY" sz="1400" b="0" i="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r>
                        <a:rPr lang="be-BY" sz="1400" b="1" i="1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сабліва жанчынам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400" b="1" i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Многія краіны Еўропы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ў прыватнасці Францыя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былі акупаваны гітлераўскімі захопнікамі. Вясковыя хлапчукі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я ў тым ліку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пасвілі коней на лузе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53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…, 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be-BY" sz="14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нават</a:t>
                      </a:r>
                      <a:r>
                        <a:rPr lang="be-BY" sz="1400" b="1" i="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назоўнік,</a:t>
                      </a:r>
                      <a:r>
                        <a:rPr lang="be-BY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…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…, </a:t>
                      </a:r>
                      <a:r>
                        <a:rPr lang="be-BY" sz="14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асабліва</a:t>
                      </a:r>
                      <a:r>
                        <a:rPr lang="be-BY" sz="1400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назоўнік, …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калі перад словамі 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асабліва, нават 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падобнымі стаіць злучнік 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то далучальныя члены аддзяляюцца коскай разам з гэтым </a:t>
                      </a:r>
                      <a:r>
                        <a:rPr lang="be-BY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злучнікам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Усе птушкі</a:t>
                      </a:r>
                      <a:r>
                        <a:rPr lang="be-BY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і нават крыклівыя непаседлівыя вераб’і</a:t>
                      </a:r>
                      <a:r>
                        <a:rPr lang="be-BY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схаваліся ад навальніцы.</a:t>
                      </a:r>
                      <a:endParaRPr lang="ru-RU" sz="14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5674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Заўвагі!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Калі словы 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асабліва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нават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ужываюцца ў ролі ўзмацняльных часціц пры аднародных членах сказа, то коскай яны не аддзяляюцца: 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Ён горача прывітаў партызан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b="1" i="1" u="dash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 асабліва дзеда Талаша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Параўнайце </a:t>
                      </a:r>
                      <a:r>
                        <a:rPr lang="be-BY" sz="1400" b="1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сказы</a:t>
                      </a:r>
                      <a:r>
                        <a:rPr lang="be-BY" sz="14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Усе 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звяры і нават птушкі </a:t>
                      </a:r>
                      <a:r>
                        <a:rPr lang="be-BY" sz="14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вельмі баяцца ляснога пажару </a:t>
                      </a:r>
                      <a:r>
                        <a:rPr lang="be-BY" sz="14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(птушкі не з’яўляюцца звярамі</a:t>
                      </a:r>
                      <a:r>
                        <a:rPr lang="be-BY" sz="1400" b="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). </a:t>
                      </a:r>
                      <a:r>
                        <a:rPr lang="be-BY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Усе 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зверы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і нават ваўкі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зімой часта галадаюць 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(ваўкі – гэта таксама зверы</a:t>
                      </a:r>
                      <a:r>
                        <a:rPr lang="be-BY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*Коска не ставіцца перад злучнікам 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ды і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ў фразеалагізме 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не-не ды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be-BY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Не-не ды і ўспомніцца далёкае мінулае</a:t>
                      </a:r>
                      <a:r>
                        <a:rPr lang="be-BY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13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Працяжнік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4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 назоўнік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––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... 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Дапаўненне, выражанае назоўнікам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прыназоўнікам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якое размешчана ў пачатку сказа, калі іх адасабленне падкрэслена з асаблівай сілай, адасабляецца пры дапамозе працяжніка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u="dash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 цёмнай нуднай ночы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––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ясны дзень даўно настаў. 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3251" marR="3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29642" cy="1000132"/>
          </a:xfrm>
        </p:spPr>
        <p:txBody>
          <a:bodyPr>
            <a:noAutofit/>
          </a:bodyPr>
          <a:lstStyle/>
          <a:p>
            <a:pPr algn="ctr"/>
            <a:r>
              <a:rPr lang="be-BY" sz="2000" dirty="0" smtClean="0">
                <a:solidFill>
                  <a:srgbClr val="00B050"/>
                </a:solidFill>
              </a:rPr>
              <a:t>Адасабленне </a:t>
            </a:r>
            <a:r>
              <a:rPr lang="be-BY" sz="2000" u="wavy" dirty="0" smtClean="0">
                <a:solidFill>
                  <a:srgbClr val="00B050"/>
                </a:solidFill>
              </a:rPr>
              <a:t>АЗНАЧЭННЯЎ</a:t>
            </a:r>
            <a:r>
              <a:rPr lang="ru-RU" sz="2400" i="1" dirty="0" smtClean="0">
                <a:solidFill>
                  <a:srgbClr val="002060"/>
                </a:solidFill>
              </a:rPr>
              <a:t/>
            </a:r>
            <a:br>
              <a:rPr lang="ru-RU" sz="2400" i="1" dirty="0" smtClean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857232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e-BY" sz="1600" b="1" dirty="0" smtClean="0">
              <a:solidFill>
                <a:schemeClr val="accent6">
                  <a:lumMod val="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Азначэнне 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можа быць выражана: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*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адзіночным прыметнікам або дзеепрыметнікам;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*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дзеепрыметнікам з залежнымі словамі (/</a:t>
            </a:r>
            <a:r>
              <a:rPr lang="be-BY" sz="1600" b="1" u="wavy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дзеепрыметным зваротам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/);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*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інфінітывам або інфінітыўным спалучэннем;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*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аднароднымі прыметнікамі або дзеепрыметнікамі ці прыметнікам або дзеепрыметнікам і /</a:t>
            </a:r>
            <a:r>
              <a:rPr lang="be-BY" sz="1600" b="1" u="wavy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дзеепрыметным зваротам</a:t>
            </a:r>
            <a:r>
              <a:rPr lang="be-BY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/</a:t>
            </a:r>
          </a:p>
          <a:p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764587"/>
          <a:ext cx="8286808" cy="2902164"/>
        </p:xfrm>
        <a:graphic>
          <a:graphicData uri="http://schemas.openxmlformats.org/drawingml/2006/table">
            <a:tbl>
              <a:tblPr/>
              <a:tblGrid>
                <a:gridCol w="1544998"/>
                <a:gridCol w="4093293"/>
                <a:gridCol w="264851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Графічныя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схемы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Умовы адасаблення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1" kern="0" dirty="0" err="1">
                          <a:latin typeface="Calibri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200" b="1" kern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121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Х,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...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... Х,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Азначэнне, выражанае адзіночным прыметнікам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або дзеепрыметнікам,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якое стаіць пасля азначаемага назоўніка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Да дна 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  <a:cs typeface="Times New Roman"/>
                        </a:rPr>
                        <a:t>вадзіца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вымярзае і ходу,  </a:t>
                      </a:r>
                      <a:r>
                        <a:rPr lang="be-BY" sz="18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бедная</a:t>
                      </a:r>
                      <a:r>
                        <a:rPr lang="be-BY" sz="1800" i="1" u="wavy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не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мае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941409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Калі азначэнне стаіць перад паясняемым словам (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Х),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яно не адасабляецца: </a:t>
                      </a:r>
                      <a:r>
                        <a:rPr lang="be-BY" sz="18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Стомлены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  <a:cs typeface="Times New Roman"/>
                        </a:rPr>
                        <a:t>Павел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стаяў ля сцяны.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29642" cy="1285884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be-BY" dirty="0" smtClean="0">
                <a:solidFill>
                  <a:srgbClr val="00B050"/>
                </a:solidFill>
              </a:rPr>
              <a:t>Адасабленне </a:t>
            </a:r>
            <a:r>
              <a:rPr lang="be-BY" u="wavy" dirty="0" smtClean="0">
                <a:solidFill>
                  <a:srgbClr val="00B050"/>
                </a:solidFill>
              </a:rPr>
              <a:t>АЗНАЧЭННЯЎ </a:t>
            </a:r>
            <a:br>
              <a:rPr lang="be-BY" u="wavy" dirty="0" smtClean="0">
                <a:solidFill>
                  <a:srgbClr val="00B050"/>
                </a:solidFill>
              </a:rPr>
            </a:br>
            <a:r>
              <a:rPr lang="be-BY" sz="2800" dirty="0" smtClean="0">
                <a:solidFill>
                  <a:srgbClr val="FFFF00"/>
                </a:solidFill>
              </a:rPr>
              <a:t>(працяг)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785926"/>
          <a:ext cx="8286808" cy="4023360"/>
        </p:xfrm>
        <a:graphic>
          <a:graphicData uri="http://schemas.openxmlformats.org/drawingml/2006/table">
            <a:tbl>
              <a:tblPr/>
              <a:tblGrid>
                <a:gridCol w="1544998"/>
                <a:gridCol w="4093293"/>
                <a:gridCol w="2648517"/>
              </a:tblGrid>
              <a:tr h="9396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Х, /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/, ....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...Х, /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/.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Азначэнне, выражанае дзеепрыметнікам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залежнымі словамі </a:t>
                      </a:r>
                      <a:endParaRPr lang="be-BY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be-BY" sz="1800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дзеепрыметным зваротам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/, </a:t>
                      </a:r>
                      <a:endParaRPr lang="be-BY" sz="18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стаіць пасля азначаемага назоўніка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Лес</a:t>
                      </a:r>
                      <a:r>
                        <a:rPr lang="be-BY" sz="18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/</a:t>
                      </a:r>
                      <a:r>
                        <a:rPr lang="be-BY" sz="1800" b="1" i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атулены змрокам і цішынёю/</a:t>
                      </a:r>
                      <a:r>
                        <a:rPr lang="be-BY" sz="1800" b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стаяў нерухома.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2818923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Заўвагі!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*Калі дзеепрыметны зварот стаіць перад азначаемым назоўнікам (/</a:t>
                      </a: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/Х...), часцей за ўсё ён не адасабляецца: /</a:t>
                      </a:r>
                      <a:r>
                        <a:rPr lang="be-BY" sz="1600" b="1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Абагрэты сонцам/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sng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лес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пазіраў зусім-такі весела. 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(Я. Колас). 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Невыразна адбіваўся ў люстраной вадзе /</a:t>
                      </a:r>
                      <a:r>
                        <a:rPr lang="be-BY" sz="1600" b="1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пачарнелы ад часу/ 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масток.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Але: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Калі дзеепрыметны зварот мае акалічнаснае адценне прычыны, часу, умовы або ўступкі або на яго прыпадае значная сэнсавая нагрузка ў сказе ў становішчы перад азначаемым назоўнікам (/</a:t>
                      </a:r>
                      <a:r>
                        <a:rPr lang="be-BY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/, Х...), ён адасабляецца: /</a:t>
                      </a:r>
                      <a:r>
                        <a:rPr lang="be-BY" sz="1600" b="1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Пакрытыя</a:t>
                      </a:r>
                      <a:r>
                        <a:rPr lang="be-BY" sz="1600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тоўстым пластом</a:t>
                      </a:r>
                      <a:r>
                        <a:rPr lang="be-BY" sz="1600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снегу/</a:t>
                      </a:r>
                      <a:r>
                        <a:rPr lang="be-BY" sz="1600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sng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галіны 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дрэў гнуліся да самай зямлі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(Чаму галіны дрэў гнуліся да самай зямлі?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Бо былі пакрыты снегам).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 Калі дзеепрыметны зварот стаіць перад азначаемым назоўнікам і аддзелены ад яго выказнікам або іншымі членамі сказа (дыстантна размешчаны), ён адасабляецца: /</a:t>
                      </a:r>
                      <a:r>
                        <a:rPr lang="be-BY" sz="1600" b="1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Ахінутыя інеем/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dbl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прыгіналіся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да самай зямлі </a:t>
                      </a:r>
                      <a:r>
                        <a:rPr lang="be-BY" sz="1600" i="1" u="sng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кусты 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малінніку і парэчак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b="1" i="1" u="wavy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Пажаўцелы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u="dbl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плыве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рэчкаю бярозавы </a:t>
                      </a:r>
                      <a:r>
                        <a:rPr lang="be-BY" sz="1600" i="1" u="sng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лісток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428602"/>
          <a:ext cx="8286808" cy="5784318"/>
        </p:xfrm>
        <a:graphic>
          <a:graphicData uri="http://schemas.openxmlformats.org/drawingml/2006/table">
            <a:tbl>
              <a:tblPr/>
              <a:tblGrid>
                <a:gridCol w="2078170"/>
                <a:gridCol w="2811918"/>
                <a:gridCol w="3396720"/>
              </a:tblGrid>
              <a:tr h="92869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dirty="0" smtClean="0">
                          <a:solidFill>
                            <a:srgbClr val="00B050"/>
                          </a:solidFill>
                        </a:rPr>
                        <a:t>Адасабленне </a:t>
                      </a:r>
                      <a:r>
                        <a:rPr lang="be-BY" sz="2800" b="1" u="wavy" dirty="0" smtClean="0">
                          <a:solidFill>
                            <a:srgbClr val="00B050"/>
                          </a:solidFill>
                        </a:rPr>
                        <a:t>АЗНАЧЭННЯЎ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u="wavy" dirty="0" smtClean="0">
                          <a:solidFill>
                            <a:srgbClr val="FFFF00"/>
                          </a:solidFill>
                        </a:rPr>
                        <a:t>(працяг)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34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А,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...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... А,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А, /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~~~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/, ....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дзе А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––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асабовы ці азначальны займеннік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Дапасаваныя азначэнні,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якія адносяцца да асабовых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або азначальных займеннікаў, адасабляюцца незалежна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ад месца ў сказе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Сядзіць 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  <a:cs typeface="Times New Roman"/>
                        </a:rPr>
                        <a:t>ён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глухі</a:t>
                      </a:r>
                      <a:r>
                        <a:rPr lang="be-BY" sz="1800" u="wavy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 скамянелы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, нібы лесавік той кашлаты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u="sng" dirty="0">
                          <a:latin typeface="Times New Roman"/>
                          <a:ea typeface="Times New Roman"/>
                          <a:cs typeface="Times New Roman"/>
                        </a:rPr>
                        <a:t>Яны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бяздольныя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узяты ткаць залатыя паясы.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Задаволеныя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  <a:cs typeface="Times New Roman"/>
                        </a:rPr>
                        <a:t>усе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 весела ўсміхаліся.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935382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адасабляюцца:</a:t>
                      </a:r>
                      <a:endParaRPr lang="ru-RU" sz="1600" b="1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а) азначэнні, якія залежаць ад асабовага займенніка, але цесна звязаны па сэнсе і з дзейнікам і з выказнікам (можна ставіць пытанне і ад абодвух галоўных членаў сказа): 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Ён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прыйшоў дадому асабліва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ўзрушаны</a:t>
                      </a:r>
                      <a:r>
                        <a:rPr lang="be-BY" sz="1600" i="1" u="wavy" dirty="0"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вясёлы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;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б) азначэнні, выражаныя прыметнікам або дзеепрыметнікам вінавальнага склону, якія размешчаны за асабовым займеннікам ў форме гэтага ж склону: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Яны бачылі 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цябе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ўзбуджанага</a:t>
                      </a:r>
                      <a:r>
                        <a:rPr lang="be-BY" sz="1600" i="1" u="wavy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600" i="1" u="wavy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заклапочанага</a:t>
                      </a:r>
                      <a:r>
                        <a:rPr lang="be-BY" sz="1600" i="1" u="wavy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в) азначэнні, ужытыя ў клічным сказе тыпу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Ах ты,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гаротненькі мой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!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г) прыметнікі або дзеепрыметнікі, якія ўваходзяць у склад састаўнога іменнага выказніка: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д) азначэнні, якія залежаць ад асабовага займенніка, але цесна звязаны па сэнсе і з дзейнікам, і з выказнікам: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Яны прыхіліліся адзін да аднаго і ішлі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шчаслівыя і радасныя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be-BY" dirty="0" smtClean="0">
                <a:solidFill>
                  <a:srgbClr val="00B050"/>
                </a:solidFill>
              </a:rPr>
              <a:t>Адасабленне </a:t>
            </a:r>
            <a:r>
              <a:rPr lang="be-BY" u="wavy" dirty="0" smtClean="0">
                <a:solidFill>
                  <a:srgbClr val="00B050"/>
                </a:solidFill>
              </a:rPr>
              <a:t>АЗНАЧЭННЯЎ </a:t>
            </a:r>
            <a:r>
              <a:rPr lang="be-BY" dirty="0" smtClean="0">
                <a:solidFill>
                  <a:srgbClr val="FFFF00"/>
                </a:solidFill>
              </a:rPr>
              <a:t>(працяг)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714487"/>
          <a:ext cx="8215370" cy="3962400"/>
        </p:xfrm>
        <a:graphic>
          <a:graphicData uri="http://schemas.openxmlformats.org/drawingml/2006/table">
            <a:tbl>
              <a:tblPr/>
              <a:tblGrid>
                <a:gridCol w="4714908"/>
                <a:gridCol w="3500462"/>
              </a:tblGrid>
              <a:tr h="12065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Дапасаваныя азначэнні (развітыя і неразвітыя), якія стаяць у сярэдзіне сказа і ўдакладняюць папярэдняе азначэнне, заўсёды адасабляюцца і выдзяляюцца коскамі з абодвух бакоў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Малады</a:t>
                      </a:r>
                      <a:r>
                        <a:rPr lang="be-BY" sz="2000" u="wavy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 /пасаджаны яшчэ да вайны/</a:t>
                      </a:r>
                      <a:r>
                        <a:rPr lang="be-BY" sz="2000" u="wavy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000" i="1" u="sng" dirty="0">
                          <a:latin typeface="Times New Roman"/>
                          <a:ea typeface="Times New Roman"/>
                          <a:cs typeface="Times New Roman"/>
                        </a:rPr>
                        <a:t>сасоннік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рос дружна і ўзгоднена.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568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Недапасаваныя азначэнні, якія выражаны інфінітывам або інфінітыўным спалучэннем і стаяць у канцы сказа, звычайна адасабляюцца пры дапамозе працяжніка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Партызанам быў дадзены </a:t>
                      </a:r>
                      <a:r>
                        <a:rPr lang="be-BY" sz="20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загад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(які?) ––</a:t>
                      </a:r>
                      <a:r>
                        <a:rPr lang="be-BY" sz="2000" b="1" i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выступаць. 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874105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20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Заўвага!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Умовы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адасаблення аднародных азначэнняў тыя ж, што і пры аднародных членах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сказа: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Пачынаў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ісці </a:t>
                      </a:r>
                      <a:r>
                        <a:rPr lang="be-BY" sz="2000" i="1" u="sng" dirty="0">
                          <a:latin typeface="Times New Roman"/>
                          <a:ea typeface="Times New Roman"/>
                          <a:cs typeface="Times New Roman"/>
                        </a:rPr>
                        <a:t>дождж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дробны і нясмелы</a:t>
                      </a:r>
                      <a:r>
                        <a:rPr lang="be-BY" sz="2000" u="wavy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Снег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белы і сыпкі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пакрыў за ноч усё наваколле.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257" marR="622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7158" y="428605"/>
            <a:ext cx="8429684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Адасабленне </a:t>
            </a:r>
            <a:r>
              <a:rPr kumimoji="0" lang="be-BY" sz="28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акалічнасцей</a:t>
            </a:r>
          </a:p>
          <a:p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Акалічнасці могуць быць выражаны:</a:t>
            </a:r>
            <a:endParaRPr lang="ru-RU" sz="1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адзіночным дзеепрыслоўем 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(з 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суфіксами -</a:t>
            </a:r>
            <a:r>
              <a:rPr lang="be-BY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учы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(-</a:t>
            </a:r>
            <a:r>
              <a:rPr lang="be-BY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ючы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 -</a:t>
            </a:r>
            <a:r>
              <a:rPr lang="be-BY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ачы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(-</a:t>
            </a:r>
            <a:r>
              <a:rPr lang="be-BY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ячы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be-BY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ўшы 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(-</a:t>
            </a:r>
            <a:r>
              <a:rPr lang="be-BY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шы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1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*дзеепрыслоўем з залежнымі словамі /</a:t>
            </a:r>
            <a:r>
              <a:rPr lang="be-BY" sz="1600" b="1" u="dotDash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дзеепрыслоўным зваротам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/;</a:t>
            </a:r>
            <a:endParaRPr lang="ru-RU" sz="1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*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прыслоўем / прыслоўным словазлучэннем;</a:t>
            </a:r>
            <a:endParaRPr lang="ru-RU" sz="1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*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прыназоўнікам з назоўнікам;</a:t>
            </a:r>
            <a:endParaRPr lang="ru-RU" sz="1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*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інфінітывам / інфінітыўным спалучэннем;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*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аднароднымі спалучэннямі (двух дзеепрыслоўяў ці дзеепрыслоўем і /</a:t>
            </a:r>
            <a:r>
              <a:rPr lang="be-BY" sz="1600" b="1" u="dotDash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дзеепрыслоўным зваротам</a:t>
            </a:r>
            <a:r>
              <a:rPr lang="be-BY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/).</a:t>
            </a:r>
            <a:endParaRPr kumimoji="0" lang="be-BY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3071810"/>
          <a:ext cx="8286808" cy="3103977"/>
        </p:xfrm>
        <a:graphic>
          <a:graphicData uri="http://schemas.openxmlformats.org/drawingml/2006/table">
            <a:tbl>
              <a:tblPr/>
              <a:tblGrid>
                <a:gridCol w="1817282"/>
                <a:gridCol w="2802225"/>
                <a:gridCol w="3667301"/>
              </a:tblGrid>
              <a:tr h="295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Графічныя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схемы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адасаблення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</a:tr>
              <a:tr h="13970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…==,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.-.-.-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…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.-.-.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==.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==,  -.-.-.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Акалічнасці,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выражаныя адзіночнымі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дзеепрыслоўямі, якія стаяць перад або пасля паясняемага выказніка, а таксама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 сярэдзіне сказа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 змаўкаючы</a:t>
                      </a:r>
                      <a:r>
                        <a:rPr lang="be-BY" sz="16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гула завіруха.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Гула</a:t>
                      </a:r>
                      <a:r>
                        <a:rPr lang="be-BY" sz="16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не змаўкаючы</a:t>
                      </a:r>
                      <a:r>
                        <a:rPr lang="be-BY" sz="16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завіруха.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пячурцы трашчыць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палаючы</a:t>
                      </a:r>
                      <a:r>
                        <a:rPr lang="be-BY" sz="1600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яловая лучына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397097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Акалічнасці, выражаныя некаторымі дзеепрыслоўямі (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лежачы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хістаючыся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не дыхаючы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не сціхаючы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не спяшаючыся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), якія стаяць пасля выказніка і цесна звязаны з ім, не адасабляюцца: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Чытаць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лежачы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шкодна.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Песні салаўіныя льюцца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не сціхаючы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Камень абрастае мохам на адным месцы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лежачы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Паранены ішоў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хістаючыся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Дзедавы апавяданні Анютка слухала амаль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не дыхаючы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Камень абрастае мохам на адным месцы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лежачы</a:t>
                      </a:r>
                      <a:r>
                        <a:rPr lang="be-BY" sz="1600" u="dotDash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435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525</TotalTime>
  <Words>1980</Words>
  <Application>Microsoft Office PowerPoint</Application>
  <PresentationFormat>Экран (4:3)</PresentationFormat>
  <Paragraphs>225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Аспект</vt:lpstr>
      <vt:lpstr>Адасабленне</vt:lpstr>
      <vt:lpstr>Слайд 2</vt:lpstr>
      <vt:lpstr>Слайд 3</vt:lpstr>
      <vt:lpstr>1. Адасабленне ДАПАЎНЕННЯЎ  і далучальных членаў сказа  (працяг)  </vt:lpstr>
      <vt:lpstr>Адасабленне АЗНАЧЭННЯЎ </vt:lpstr>
      <vt:lpstr>Адасабленне АЗНАЧЭННЯЎ  (працяг)</vt:lpstr>
      <vt:lpstr>Слайд 7</vt:lpstr>
      <vt:lpstr>Адасабленне АЗНАЧЭННЯЎ (працяг)</vt:lpstr>
      <vt:lpstr>Слайд 9</vt:lpstr>
      <vt:lpstr>         </vt:lpstr>
      <vt:lpstr> 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 складаных слоў </dc:title>
  <dc:creator>Светлана</dc:creator>
  <cp:lastModifiedBy>Chajkova</cp:lastModifiedBy>
  <cp:revision>69</cp:revision>
  <dcterms:created xsi:type="dcterms:W3CDTF">2015-05-24T20:36:33Z</dcterms:created>
  <dcterms:modified xsi:type="dcterms:W3CDTF">2018-05-02T20:41:27Z</dcterms:modified>
</cp:coreProperties>
</file>